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72" r:id="rId1"/>
  </p:sldMasterIdLst>
  <p:sldIdLst>
    <p:sldId id="257" r:id="rId2"/>
    <p:sldId id="259" r:id="rId3"/>
    <p:sldId id="264" r:id="rId4"/>
    <p:sldId id="268" r:id="rId5"/>
    <p:sldId id="270" r:id="rId6"/>
    <p:sldId id="266" r:id="rId7"/>
    <p:sldId id="260" r:id="rId8"/>
    <p:sldId id="258" r:id="rId9"/>
    <p:sldId id="263" r:id="rId10"/>
    <p:sldId id="265" r:id="rId11"/>
    <p:sldId id="269" r:id="rId12"/>
    <p:sldId id="273" r:id="rId13"/>
    <p:sldId id="271" r:id="rId14"/>
    <p:sldId id="272" r:id="rId15"/>
    <p:sldId id="276" r:id="rId16"/>
    <p:sldId id="274" r:id="rId17"/>
    <p:sldId id="277" r:id="rId18"/>
    <p:sldId id="279" r:id="rId19"/>
    <p:sldId id="278" r:id="rId20"/>
    <p:sldId id="280" r:id="rId21"/>
    <p:sldId id="261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674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97367-DC7C-419A-B0AD-9849311EC784}" type="datetimeFigureOut">
              <a:rPr lang="ru-RU" smtClean="0"/>
              <a:t>01.05.2023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1195C-EDDF-4575-AE95-74E4FA0E012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97367-DC7C-419A-B0AD-9849311EC784}" type="datetimeFigureOut">
              <a:rPr lang="ru-RU" smtClean="0"/>
              <a:t>01.05.2023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1195C-EDDF-4575-AE95-74E4FA0E012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97367-DC7C-419A-B0AD-9849311EC784}" type="datetimeFigureOut">
              <a:rPr lang="ru-RU" smtClean="0"/>
              <a:t>01.05.2023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1195C-EDDF-4575-AE95-74E4FA0E012F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97367-DC7C-419A-B0AD-9849311EC784}" type="datetimeFigureOut">
              <a:rPr lang="ru-RU" smtClean="0"/>
              <a:t>01.05.2023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1195C-EDDF-4575-AE95-74E4FA0E012F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97367-DC7C-419A-B0AD-9849311EC784}" type="datetimeFigureOut">
              <a:rPr lang="ru-RU" smtClean="0"/>
              <a:t>01.05.2023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1195C-EDDF-4575-AE95-74E4FA0E012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97367-DC7C-419A-B0AD-9849311EC784}" type="datetimeFigureOut">
              <a:rPr lang="ru-RU" smtClean="0"/>
              <a:t>01.05.2023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1195C-EDDF-4575-AE95-74E4FA0E012F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97367-DC7C-419A-B0AD-9849311EC784}" type="datetimeFigureOut">
              <a:rPr lang="ru-RU" smtClean="0"/>
              <a:t>01.05.2023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1195C-EDDF-4575-AE95-74E4FA0E012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97367-DC7C-419A-B0AD-9849311EC784}" type="datetimeFigureOut">
              <a:rPr lang="ru-RU" smtClean="0"/>
              <a:t>01.05.2023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1195C-EDDF-4575-AE95-74E4FA0E012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97367-DC7C-419A-B0AD-9849311EC784}" type="datetimeFigureOut">
              <a:rPr lang="ru-RU" smtClean="0"/>
              <a:t>01.05.2023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1195C-EDDF-4575-AE95-74E4FA0E012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97367-DC7C-419A-B0AD-9849311EC784}" type="datetimeFigureOut">
              <a:rPr lang="ru-RU" smtClean="0"/>
              <a:t>01.05.2023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1195C-EDDF-4575-AE95-74E4FA0E012F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97367-DC7C-419A-B0AD-9849311EC784}" type="datetimeFigureOut">
              <a:rPr lang="ru-RU" smtClean="0"/>
              <a:t>01.05.2023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1195C-EDDF-4575-AE95-74E4FA0E012F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3D797367-DC7C-419A-B0AD-9849311EC784}" type="datetimeFigureOut">
              <a:rPr lang="ru-RU" smtClean="0"/>
              <a:t>01.05.2023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AD41195C-EDDF-4575-AE95-74E4FA0E012F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273" r:id="rId1"/>
    <p:sldLayoutId id="2147484274" r:id="rId2"/>
    <p:sldLayoutId id="2147484275" r:id="rId3"/>
    <p:sldLayoutId id="2147484276" r:id="rId4"/>
    <p:sldLayoutId id="2147484277" r:id="rId5"/>
    <p:sldLayoutId id="2147484278" r:id="rId6"/>
    <p:sldLayoutId id="2147484279" r:id="rId7"/>
    <p:sldLayoutId id="2147484280" r:id="rId8"/>
    <p:sldLayoutId id="2147484281" r:id="rId9"/>
    <p:sldLayoutId id="2147484282" r:id="rId10"/>
    <p:sldLayoutId id="21474842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77072"/>
            <a:ext cx="2016224" cy="2016224"/>
          </a:xfrm>
          <a:prstGeom prst="rect">
            <a:avLst/>
          </a:prstGeom>
          <a:noFill/>
          <a:ln w="9525">
            <a:solidFill>
              <a:schemeClr val="tx1">
                <a:alpha val="1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1115616" y="260648"/>
            <a:ext cx="6801708" cy="1512168"/>
          </a:xfrm>
          <a:noFill/>
          <a:ln w="28575">
            <a:solidFill>
              <a:srgbClr val="FF0000"/>
            </a:solidFill>
          </a:ln>
        </p:spPr>
        <p:txBody>
          <a:bodyPr>
            <a:normAutofit fontScale="90000"/>
          </a:bodyPr>
          <a:lstStyle/>
          <a:p>
            <a:r>
              <a:rPr lang="ru-RU" sz="3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МКОУ«Агвалинская</a:t>
            </a:r>
            <a:r>
              <a:rPr lang="ru-RU" sz="3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гимназия имени Кади Абакарова» </a:t>
            </a:r>
            <a:br>
              <a:rPr lang="ru-RU" sz="3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179512" y="1772816"/>
            <a:ext cx="8712968" cy="4752528"/>
          </a:xfrm>
          <a:noFill/>
          <a:ln w="57150" cmpd="thinThick">
            <a:noFill/>
          </a:ln>
        </p:spPr>
        <p:txBody>
          <a:bodyPr>
            <a:noAutofit/>
          </a:bodyPr>
          <a:lstStyle/>
          <a:p>
            <a:r>
              <a:rPr lang="ru-RU" sz="40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Конкурс «Лучшая школьная столовая- 2023 »</a:t>
            </a:r>
          </a:p>
          <a:p>
            <a:r>
              <a:rPr lang="ru-RU" sz="4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Приготовление поварами     </a:t>
            </a:r>
          </a:p>
          <a:p>
            <a:r>
              <a:rPr lang="ru-RU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в школьной столовой   </a:t>
            </a:r>
          </a:p>
          <a:p>
            <a:r>
              <a:rPr lang="ru-RU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горячего завтрака</a:t>
            </a:r>
            <a:endParaRPr lang="ru-RU" sz="40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9995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323528" y="404664"/>
            <a:ext cx="6840760" cy="1241716"/>
          </a:xfrm>
        </p:spPr>
        <p:txBody>
          <a:bodyPr>
            <a:noAutofit/>
          </a:bodyPr>
          <a:lstStyle/>
          <a:p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При отпуске поливают растопленным сливочным маслом</a:t>
            </a: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563" y="182705"/>
            <a:ext cx="1584325" cy="146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64" r="32643"/>
          <a:stretch/>
        </p:blipFill>
        <p:spPr bwMode="auto">
          <a:xfrm>
            <a:off x="323528" y="2060848"/>
            <a:ext cx="3960440" cy="405509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6888" y="2060848"/>
            <a:ext cx="3713584" cy="405509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3886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755576" y="260648"/>
            <a:ext cx="6768752" cy="769441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ru-RU" sz="4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Отзывы учащихся МКОУ</a:t>
            </a:r>
            <a:endParaRPr lang="ru-RU" sz="4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79512" y="1268760"/>
            <a:ext cx="8712968" cy="5262403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8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Нам очень нравится наша столовая светлая, </a:t>
            </a:r>
            <a:r>
              <a:rPr lang="ru-RU" sz="28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большая.</a:t>
            </a:r>
            <a:r>
              <a:rPr lang="ru-RU" sz="16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ru-RU" sz="28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Там </a:t>
            </a:r>
            <a:r>
              <a:rPr lang="ru-RU" sz="28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готовят очень вкусно и мы с удовольствием идём кушать в назначенное нам время. Спасибо за еду поварам</a:t>
            </a:r>
            <a:r>
              <a:rPr lang="ru-RU" sz="28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ru-RU" sz="1600" b="1" dirty="0">
              <a:solidFill>
                <a:srgbClr val="FFFF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07000"/>
              </a:lnSpc>
              <a:spcAft>
                <a:spcPts val="0"/>
              </a:spcAft>
            </a:pPr>
            <a:r>
              <a:rPr lang="ru-RU" sz="28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</a:t>
            </a:r>
            <a:r>
              <a:rPr lang="ru-RU" sz="2800" b="1" u="sng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Ученики 1</a:t>
            </a:r>
            <a:r>
              <a:rPr lang="ru-RU" sz="2800" b="1" u="sng" baseline="300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«в»</a:t>
            </a:r>
            <a:r>
              <a:rPr lang="ru-RU" sz="2800" b="1" u="sng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класса </a:t>
            </a:r>
            <a:endParaRPr lang="ru-RU" sz="1600" b="1" u="sng" dirty="0">
              <a:solidFill>
                <a:srgbClr val="FFFF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8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600" b="1" dirty="0">
              <a:solidFill>
                <a:srgbClr val="FFFF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8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Школьная столовая – это мое любимое место. Там всегда вкусная,  </a:t>
            </a:r>
            <a:r>
              <a:rPr lang="ru-RU" sz="28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горячая</a:t>
            </a:r>
            <a:r>
              <a:rPr lang="ru-RU" sz="28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свежая еда. В столовой всегда аккуратно и чисто. </a:t>
            </a:r>
            <a:endParaRPr lang="ru-RU" sz="1600" b="1" dirty="0" smtClean="0">
              <a:solidFill>
                <a:srgbClr val="FFFF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07000"/>
              </a:lnSpc>
              <a:spcAft>
                <a:spcPts val="0"/>
              </a:spcAft>
            </a:pPr>
            <a:r>
              <a:rPr lang="ru-RU" sz="28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</a:t>
            </a:r>
            <a:r>
              <a:rPr lang="ru-RU" sz="2800" b="1" u="sng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Ученик </a:t>
            </a:r>
            <a:r>
              <a:rPr lang="ru-RU" sz="2800" b="1" u="sng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ru-RU" sz="2800" b="1" u="sng" baseline="300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«а»</a:t>
            </a:r>
            <a:r>
              <a:rPr lang="ru-RU" sz="2800" b="1" u="sng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класса</a:t>
            </a:r>
            <a:endParaRPr lang="ru-RU" sz="1600" b="1" u="sng" dirty="0">
              <a:solidFill>
                <a:srgbClr val="FFFF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8155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512" y="332656"/>
            <a:ext cx="8712968" cy="5986960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4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 очень жду то время, которое отведено для нашего питания. Бываю очень голодным и с удовольствием кушаю в нашей столовой.  Нам дают и первое, и второе и салат и даже нарезка огурцы помидоры. В общем я, очень доволен</a:t>
            </a:r>
            <a:r>
              <a:rPr lang="ru-RU" sz="2400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ru-RU" sz="2400" dirty="0">
              <a:solidFill>
                <a:srgbClr val="FFFF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07000"/>
              </a:lnSpc>
              <a:spcAft>
                <a:spcPts val="0"/>
              </a:spcAft>
            </a:pPr>
            <a:r>
              <a:rPr lang="ru-RU" sz="2400" b="1" u="sng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Ученик 4</a:t>
            </a:r>
            <a:r>
              <a:rPr lang="ru-RU" sz="2400" b="1" u="sng" baseline="300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«г»</a:t>
            </a:r>
            <a:r>
              <a:rPr lang="ru-RU" sz="2400" b="1" u="sng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класса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4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ru-RU" sz="2400" dirty="0">
              <a:solidFill>
                <a:srgbClr val="FFFF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4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 люблю кушать в нашей школьной столовой. Там готовят очень вкусно и сытно. Столовая у нас большая и красивая.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4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 повара очень милые.  Они дают нам добавки, когда мы просим.</a:t>
            </a:r>
          </a:p>
          <a:p>
            <a:pPr algn="r">
              <a:lnSpc>
                <a:spcPct val="107000"/>
              </a:lnSpc>
              <a:spcAft>
                <a:spcPts val="0"/>
              </a:spcAft>
            </a:pPr>
            <a:r>
              <a:rPr lang="ru-RU" sz="2400" b="1" u="sng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Ученица  2</a:t>
            </a:r>
            <a:r>
              <a:rPr lang="ru-RU" sz="2400" b="1" u="sng" baseline="300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«в»</a:t>
            </a:r>
            <a:r>
              <a:rPr lang="ru-RU" sz="2400" b="1" u="sng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класса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8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2800" dirty="0">
              <a:solidFill>
                <a:srgbClr val="FFFF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0587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solidFill>
            <a:srgbClr val="C00000"/>
          </a:solidFill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Отзывы </a:t>
            </a:r>
            <a:r>
              <a:rPr lang="ru-RU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родителей </a:t>
            </a:r>
            <a:r>
              <a:rPr lang="ru-RU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МКОУ</a:t>
            </a:r>
            <a:br>
              <a:rPr lang="ru-RU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1844824"/>
            <a:ext cx="8640960" cy="4832092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endParaRPr lang="ru-RU" sz="280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Считаю</a:t>
            </a:r>
            <a:r>
              <a:rPr lang="ru-RU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что питание в нашей школьной столовой хорошее. Детей кормят разнообразной пищей. Детям дают фрукты. Питание, сбалансированное и отвечает всем нормам. Большое спасибо директору школы </a:t>
            </a:r>
            <a:r>
              <a:rPr lang="ru-RU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Вахидову</a:t>
            </a:r>
            <a:r>
              <a:rPr lang="ru-RU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М.М. и работникам столовой, за организацию питания наших деток</a:t>
            </a:r>
            <a:r>
              <a:rPr lang="ru-RU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2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</a:t>
            </a:r>
            <a:r>
              <a:rPr lang="ru-RU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2800" b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Мама ученика 4«б» </a:t>
            </a:r>
            <a:r>
              <a:rPr lang="ru-RU" sz="2800" b="1" u="sng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класса</a:t>
            </a:r>
          </a:p>
          <a:p>
            <a:pPr algn="r"/>
            <a:endParaRPr lang="ru-RU" sz="2800" b="1" u="sng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2800" b="1" u="sng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b="1" u="sng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0897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512" y="764704"/>
            <a:ext cx="8496944" cy="5693866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endParaRPr lang="ru-RU" sz="280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этом учебном году мои дети продолжают получать горячее   питание бесплатно. Меню очень разнообразное. Всегда вкусно и сытно. Хотелось бы выразить благодарность администрации школы по поводу организации </a:t>
            </a:r>
            <a:r>
              <a:rPr lang="ru-RU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питания, </a:t>
            </a:r>
            <a:r>
              <a:rPr lang="ru-RU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нашим поварам за вкусные обеды. </a:t>
            </a:r>
          </a:p>
          <a:p>
            <a:pPr algn="r"/>
            <a:r>
              <a:rPr lang="ru-RU" sz="2800" b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Мама ученицы 3 «в» </a:t>
            </a:r>
            <a:r>
              <a:rPr lang="ru-RU" sz="2800" b="1" u="sng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класса</a:t>
            </a:r>
          </a:p>
          <a:p>
            <a:pPr algn="r"/>
            <a:endParaRPr lang="ru-RU" sz="2800" b="1" u="sng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280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2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2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7986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95536" y="476672"/>
            <a:ext cx="8136904" cy="5693866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endParaRPr lang="ru-RU" sz="280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нашей школьной столовой работают самые хорошие и талантливые повара. Вкусная еда: картофельное пюре, макароны, гречка, котлетки, салаты разные, вкуснейший суп и борщ – все это в многообразии можно найти в нашей школьной столовой. Предлагаемая пища в нашей столовой вкусная, сытная и разнообразная.   Спасибо руководству школы и поварам</a:t>
            </a:r>
            <a:r>
              <a:rPr lang="ru-RU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endParaRPr lang="ru-RU" sz="2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Мама ученицы 3«а» класса</a:t>
            </a:r>
            <a:r>
              <a:rPr lang="ru-RU" sz="2800" b="1" u="sng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r"/>
            <a:endParaRPr lang="ru-RU" sz="2800" b="1" u="sng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2800" b="1" u="sng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0754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908720"/>
            <a:ext cx="8208912" cy="5262979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endParaRPr lang="ru-RU" sz="280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Хочу </a:t>
            </a:r>
            <a:r>
              <a:rPr lang="ru-RU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поблагодарить от всей души поваров школьной столовой </a:t>
            </a:r>
            <a:r>
              <a:rPr lang="ru-RU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Лабазанову</a:t>
            </a:r>
            <a:r>
              <a:rPr lang="ru-RU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А.Дж</a:t>
            </a:r>
            <a:r>
              <a:rPr lang="ru-RU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ru-RU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Иманшапиеву</a:t>
            </a:r>
            <a:r>
              <a:rPr lang="ru-RU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Дж.А</a:t>
            </a:r>
            <a:r>
              <a:rPr lang="ru-RU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ru-RU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Сиражудинову</a:t>
            </a:r>
            <a:r>
              <a:rPr lang="ru-RU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Т.Г., за вкусную еду, приготовленную с любовью, за доброе и вежливое отношение к нашим детям.</a:t>
            </a:r>
          </a:p>
          <a:p>
            <a:r>
              <a:rPr lang="ru-RU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 сыты и довольны, а это главное</a:t>
            </a:r>
            <a:r>
              <a:rPr lang="ru-RU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sz="2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2800" b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Мама ученицы 2«б» класса</a:t>
            </a:r>
            <a:r>
              <a:rPr lang="ru-RU" sz="2800" b="1" u="sng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r"/>
            <a:endParaRPr lang="ru-RU" sz="2800" b="1" u="sng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2800" b="1" u="sng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2800" b="1" u="sng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5443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716016" y="1916496"/>
            <a:ext cx="3816424" cy="3168688"/>
          </a:xfrm>
          <a:solidFill>
            <a:srgbClr val="C00000"/>
          </a:solidFill>
        </p:spPr>
        <p:txBody>
          <a:bodyPr>
            <a:noAutofit/>
          </a:bodyPr>
          <a:lstStyle/>
          <a:p>
            <a:pPr marL="0" lvl="0" indent="0">
              <a:spcBef>
                <a:spcPts val="0"/>
              </a:spcBef>
              <a:buClrTx/>
              <a:buSzTx/>
              <a:buNone/>
            </a:pPr>
            <a:r>
              <a:rPr lang="ru-RU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школьную столовую </a:t>
            </a:r>
          </a:p>
          <a:p>
            <a:pPr marL="0" lvl="0" indent="0">
              <a:spcBef>
                <a:spcPts val="0"/>
              </a:spcBef>
              <a:buClrTx/>
              <a:buSzTx/>
              <a:buNone/>
            </a:pPr>
            <a:r>
              <a:rPr lang="ru-RU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идём опять!</a:t>
            </a:r>
          </a:p>
          <a:p>
            <a:pPr marL="0" lvl="0" indent="0">
              <a:spcBef>
                <a:spcPts val="0"/>
              </a:spcBef>
              <a:buClrTx/>
              <a:buSzTx/>
              <a:buNone/>
            </a:pPr>
            <a:r>
              <a:rPr lang="ru-RU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Руки золотые там </a:t>
            </a:r>
          </a:p>
          <a:p>
            <a:pPr marL="0" lvl="0" indent="0">
              <a:spcBef>
                <a:spcPts val="0"/>
              </a:spcBef>
              <a:buClrTx/>
              <a:buSzTx/>
              <a:buNone/>
            </a:pPr>
            <a:r>
              <a:rPr lang="ru-RU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наших поваров!</a:t>
            </a:r>
          </a:p>
          <a:p>
            <a:pPr marL="0" lvl="0" indent="0">
              <a:spcBef>
                <a:spcPts val="0"/>
              </a:spcBef>
              <a:buClrTx/>
              <a:buSzTx/>
              <a:buNone/>
            </a:pPr>
            <a:r>
              <a:rPr lang="ru-RU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Вкусно приготовят нам</a:t>
            </a:r>
          </a:p>
          <a:p>
            <a:pPr marL="0" lvl="0" indent="0">
              <a:spcBef>
                <a:spcPts val="0"/>
              </a:spcBef>
              <a:buClrTx/>
              <a:buSzTx/>
              <a:buNone/>
            </a:pPr>
            <a:r>
              <a:rPr lang="ru-RU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Борщ, котлеты, плов!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1898684"/>
            <a:ext cx="3816424" cy="3108543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Школьная столовая-</a:t>
            </a:r>
          </a:p>
          <a:p>
            <a:r>
              <a:rPr lang="ru-RU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второй наш дом!</a:t>
            </a:r>
          </a:p>
          <a:p>
            <a:r>
              <a:rPr lang="ru-RU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Пищу там здоровую</a:t>
            </a:r>
          </a:p>
          <a:p>
            <a:r>
              <a:rPr lang="ru-RU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Каждый день жуем!</a:t>
            </a:r>
          </a:p>
          <a:p>
            <a:r>
              <a:rPr lang="ru-RU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Знаем, что питание</a:t>
            </a:r>
          </a:p>
          <a:p>
            <a:r>
              <a:rPr lang="ru-RU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Там всегда на «пять</a:t>
            </a:r>
            <a:r>
              <a:rPr lang="ru-RU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»!</a:t>
            </a:r>
          </a:p>
          <a:p>
            <a:endParaRPr lang="ru-RU" sz="2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220072" y="5733256"/>
            <a:ext cx="3724674" cy="461665"/>
          </a:xfrm>
          <a:prstGeom prst="rect">
            <a:avLst/>
          </a:prstGeom>
          <a:solidFill>
            <a:srgbClr val="C00000"/>
          </a:solidFill>
        </p:spPr>
        <p:txBody>
          <a:bodyPr wrap="none">
            <a:spAutoFit/>
          </a:bodyPr>
          <a:lstStyle/>
          <a:p>
            <a:pPr lvl="0" algn="r"/>
            <a:r>
              <a:rPr lang="ru-RU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Учительница 4 </a:t>
            </a:r>
            <a:r>
              <a:rPr lang="ru-RU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«а» </a:t>
            </a:r>
            <a:r>
              <a:rPr lang="ru-RU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класса!</a:t>
            </a:r>
            <a:endParaRPr lang="ru-RU" sz="2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93354" y="116632"/>
            <a:ext cx="6104556" cy="718466"/>
          </a:xfrm>
          <a:prstGeom prst="rect">
            <a:avLst/>
          </a:prstGeom>
          <a:solidFill>
            <a:srgbClr val="C00000"/>
          </a:solidFill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40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Отзывы учителей МКОУ</a:t>
            </a:r>
            <a:endParaRPr lang="ru-RU" sz="2400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2607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67544" y="476672"/>
            <a:ext cx="8064896" cy="4702569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endParaRPr lang="ru-RU" sz="2800" dirty="0" smtClean="0">
              <a:solidFill>
                <a:srgbClr val="FFFF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ru-RU" sz="2800" dirty="0" smtClean="0">
              <a:solidFill>
                <a:srgbClr val="FFFF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800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Наша </a:t>
            </a:r>
            <a:r>
              <a:rPr lang="ru-RU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школьная столовая чистая, светлая, уютная, повара приветливы. Питание в нашей столовой можно назвать полезным и вкусным. Ребята моего класса всегда с удовольствием идут в столовую, а это о чем-то говорит.</a:t>
            </a:r>
          </a:p>
          <a:p>
            <a:pPr algn="r">
              <a:lnSpc>
                <a:spcPct val="107000"/>
              </a:lnSpc>
              <a:spcAft>
                <a:spcPts val="0"/>
              </a:spcAft>
            </a:pPr>
            <a:r>
              <a:rPr lang="ru-RU" sz="28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Учительница </a:t>
            </a:r>
            <a:r>
              <a:rPr lang="ru-RU" sz="2800" b="1" baseline="300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 «в»</a:t>
            </a:r>
            <a:r>
              <a:rPr lang="ru-RU" sz="28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класса</a:t>
            </a:r>
            <a:r>
              <a:rPr lang="ru-RU" sz="28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</a:t>
            </a:r>
          </a:p>
          <a:p>
            <a:pPr algn="r">
              <a:lnSpc>
                <a:spcPct val="107000"/>
              </a:lnSpc>
              <a:spcAft>
                <a:spcPts val="0"/>
              </a:spcAft>
            </a:pPr>
            <a:endParaRPr lang="ru-RU" sz="2800" dirty="0">
              <a:solidFill>
                <a:srgbClr val="FFFF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2800" dirty="0">
              <a:solidFill>
                <a:srgbClr val="FFFF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248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83568" y="548680"/>
            <a:ext cx="7632848" cy="4241546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endParaRPr lang="ru-RU" sz="2800" dirty="0" smtClean="0">
              <a:solidFill>
                <a:srgbClr val="FFFF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800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 </a:t>
            </a:r>
            <a:r>
              <a:rPr lang="ru-RU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успешной учёбы любому ученику нужно полноценно питаться. Моим ученикам нравится всё, что готовят наши повара. В столовой разнообразное меню. Особенно нравится картофельное пюре с подливой. Желаю нашим поварам здоровья и фантазии для новых блюд</a:t>
            </a:r>
            <a:r>
              <a:rPr lang="ru-RU" sz="2800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2800" dirty="0">
              <a:solidFill>
                <a:srgbClr val="FFFF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07000"/>
              </a:lnSpc>
              <a:spcAft>
                <a:spcPts val="0"/>
              </a:spcAft>
            </a:pPr>
            <a:r>
              <a:rPr lang="ru-RU" sz="28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Учительница 2 </a:t>
            </a:r>
            <a:r>
              <a:rPr lang="ru-RU" sz="2800" b="1" baseline="300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«б»</a:t>
            </a:r>
            <a:r>
              <a:rPr lang="ru-RU" sz="28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класса</a:t>
            </a:r>
            <a:r>
              <a:rPr lang="ru-RU" sz="28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</a:t>
            </a:r>
          </a:p>
          <a:p>
            <a:pPr algn="r">
              <a:lnSpc>
                <a:spcPct val="107000"/>
              </a:lnSpc>
              <a:spcAft>
                <a:spcPts val="0"/>
              </a:spcAft>
            </a:pPr>
            <a:endParaRPr lang="ru-RU" sz="2800" dirty="0">
              <a:solidFill>
                <a:srgbClr val="FFFF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4211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988840"/>
            <a:ext cx="3888432" cy="3888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 descr="https://avatars.mds.yandex.net/i?id=a070b0906374a95cca6509ab6fcefefe83b4a9a7-6996969-images-thumbs&amp;n=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16632"/>
            <a:ext cx="2048227" cy="134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179512" y="332656"/>
            <a:ext cx="7056784" cy="1512168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Полезное питание – </a:t>
            </a:r>
            <a:b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залог крепкого здоровья</a:t>
            </a:r>
            <a:endParaRPr lang="ru-RU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211960" y="1844824"/>
            <a:ext cx="4682186" cy="39857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   Завтрак очень важен для             </a:t>
            </a:r>
          </a:p>
          <a:p>
            <a:r>
              <a:rPr lang="ru-RU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 школьников, т.к. обеспечивает их  </a:t>
            </a:r>
          </a:p>
          <a:p>
            <a:r>
              <a:rPr lang="ru-RU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 необходимой энергией для </a:t>
            </a:r>
          </a:p>
          <a:p>
            <a:r>
              <a:rPr lang="ru-RU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 наиболее активной части дня.      </a:t>
            </a:r>
          </a:p>
          <a:p>
            <a:r>
              <a:rPr lang="ru-RU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    Исследования показали, что</a:t>
            </a:r>
          </a:p>
          <a:p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  регулярно и правильно      </a:t>
            </a:r>
          </a:p>
          <a:p>
            <a:r>
              <a:rPr lang="ru-RU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 завтракающие дети проявляют </a:t>
            </a:r>
          </a:p>
          <a:p>
            <a:r>
              <a:rPr lang="ru-RU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 большую энергию на уроках,    </a:t>
            </a:r>
          </a:p>
          <a:p>
            <a:r>
              <a:rPr lang="ru-RU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  лучше воспринимают   </a:t>
            </a:r>
          </a:p>
          <a:p>
            <a:r>
              <a:rPr lang="ru-RU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  информацию и достигают более    </a:t>
            </a:r>
          </a:p>
          <a:p>
            <a:r>
              <a:rPr lang="ru-RU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   высоких результатов.</a:t>
            </a:r>
            <a:endParaRPr lang="ru-RU" sz="23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2581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7504" y="332656"/>
            <a:ext cx="8856984" cy="4702569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Говоря о школьном питании, нельзя забывать о том, что оно напрямую связано со здоровьем наших детей.  Предлагаемая пища в нашей столовой не только вкусная, но и полезная, обогащенная витаминами. Каждый день в меню имеется наименований овощных салатов, первые блюда, вторые блюда. Знаменитый </a:t>
            </a:r>
            <a:r>
              <a:rPr lang="ru-RU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кураговый</a:t>
            </a:r>
            <a:r>
              <a:rPr lang="ru-RU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компот, приготовленный из ягод, который прекрасно утоляет жажду.</a:t>
            </a:r>
          </a:p>
          <a:p>
            <a:pPr algn="r">
              <a:lnSpc>
                <a:spcPct val="107000"/>
              </a:lnSpc>
              <a:spcAft>
                <a:spcPts val="0"/>
              </a:spcAft>
            </a:pPr>
            <a:r>
              <a:rPr lang="ru-RU" sz="28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Учительница </a:t>
            </a:r>
            <a:r>
              <a:rPr lang="ru-RU" sz="28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 </a:t>
            </a:r>
            <a:r>
              <a:rPr lang="ru-RU" sz="2800" b="1" baseline="30000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«б»</a:t>
            </a:r>
            <a:r>
              <a:rPr lang="ru-RU" sz="28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класса </a:t>
            </a:r>
            <a:endParaRPr lang="ru-RU" sz="2800" dirty="0">
              <a:solidFill>
                <a:srgbClr val="FFFF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8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2800" dirty="0">
              <a:solidFill>
                <a:srgbClr val="FFFF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9885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539552" y="1844824"/>
            <a:ext cx="8064896" cy="2232248"/>
          </a:xfrm>
          <a:ln>
            <a:noFill/>
          </a:ln>
        </p:spPr>
        <p:txBody>
          <a:bodyPr>
            <a:noAutofit/>
          </a:bodyPr>
          <a:lstStyle/>
          <a:p>
            <a:r>
              <a:rPr lang="ru-RU" sz="4800" b="1" i="1" dirty="0" smtClean="0">
                <a:solidFill>
                  <a:srgbClr val="FFC000"/>
                </a:solidFill>
              </a:rPr>
              <a:t/>
            </a:r>
            <a:br>
              <a:rPr lang="ru-RU" sz="4800" b="1" i="1" dirty="0" smtClean="0">
                <a:solidFill>
                  <a:srgbClr val="FFC000"/>
                </a:solidFill>
              </a:rPr>
            </a:br>
            <a:r>
              <a:rPr lang="ru-RU" sz="4800" b="1" i="1" dirty="0" smtClean="0">
                <a:solidFill>
                  <a:srgbClr val="FF0000"/>
                </a:solidFill>
              </a:rPr>
              <a:t>Спасибо нашим поварам,</a:t>
            </a:r>
            <a:br>
              <a:rPr lang="ru-RU" sz="4800" b="1" i="1" dirty="0" smtClean="0">
                <a:solidFill>
                  <a:srgbClr val="FF0000"/>
                </a:solidFill>
              </a:rPr>
            </a:br>
            <a:r>
              <a:rPr lang="ru-RU" sz="4800" b="1" i="1" dirty="0" smtClean="0">
                <a:solidFill>
                  <a:srgbClr val="FF0000"/>
                </a:solidFill>
              </a:rPr>
              <a:t>что </a:t>
            </a:r>
            <a:r>
              <a:rPr lang="ru-RU" sz="4800" b="1" i="1" dirty="0" smtClean="0">
                <a:solidFill>
                  <a:srgbClr val="FF0000"/>
                </a:solidFill>
              </a:rPr>
              <a:t>очень вкусно готовят  </a:t>
            </a:r>
            <a:r>
              <a:rPr lang="ru-RU" sz="4800" b="1" i="1" dirty="0" smtClean="0">
                <a:solidFill>
                  <a:srgbClr val="FF0000"/>
                </a:solidFill>
              </a:rPr>
              <a:t>нам!</a:t>
            </a:r>
            <a:endParaRPr lang="ru-RU" sz="4800" b="1" i="1" dirty="0">
              <a:solidFill>
                <a:srgbClr val="FF0000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7894" y="333388"/>
            <a:ext cx="1947419" cy="1656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119" y="4293095"/>
            <a:ext cx="3324859" cy="2054149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830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95536" y="1628800"/>
            <a:ext cx="4104456" cy="4968552"/>
          </a:xfrm>
        </p:spPr>
        <p:txBody>
          <a:bodyPr>
            <a:noAutofit/>
          </a:bodyPr>
          <a:lstStyle/>
          <a:p>
            <a:r>
              <a:rPr lang="ru-RU" sz="2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300" b="1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Овсяная каша – самая питательная из каш. В неё входят растительный белок, крахмал,  витамины и микроэлементы, что делают продукт незаменимым в рационе школьника. В овсянке много витамина В6, марганца и цинка которые полезны для костей и для иммунной системы. Клетчатка, содержащаяся в овсяной каше, способствует хорошему пищеварению</a:t>
            </a:r>
            <a:r>
              <a:rPr lang="ru-RU" sz="23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3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260648"/>
            <a:ext cx="8568952" cy="136815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     </a:t>
            </a:r>
            <a:br>
              <a:rPr lang="ru-RU" dirty="0" smtClean="0"/>
            </a:b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sz="4000" b="1" dirty="0" smtClean="0">
                <a:solidFill>
                  <a:srgbClr val="FF0000"/>
                </a:solidFill>
              </a:rPr>
              <a:t>Овсяная каша на завтрак- </a:t>
            </a:r>
            <a:br>
              <a:rPr lang="ru-RU" sz="4000" b="1" dirty="0" smtClean="0">
                <a:solidFill>
                  <a:srgbClr val="FF0000"/>
                </a:solidFill>
              </a:rPr>
            </a:br>
            <a:r>
              <a:rPr lang="ru-RU" sz="4000" b="1" dirty="0">
                <a:solidFill>
                  <a:srgbClr val="FF0000"/>
                </a:solidFill>
              </a:rPr>
              <a:t> </a:t>
            </a:r>
            <a:r>
              <a:rPr lang="ru-RU" sz="4000" b="1" dirty="0" smtClean="0">
                <a:solidFill>
                  <a:srgbClr val="FF0000"/>
                </a:solidFill>
              </a:rPr>
              <a:t>            заряд энергии на весь день.</a:t>
            </a:r>
            <a:endParaRPr lang="ru-RU" sz="4000" b="1" dirty="0">
              <a:solidFill>
                <a:srgbClr val="FF0000"/>
              </a:solidFill>
            </a:endParaRPr>
          </a:p>
        </p:txBody>
      </p:sp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0469" y="188640"/>
            <a:ext cx="1687835" cy="936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038" y="1839371"/>
            <a:ext cx="3810000" cy="381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19676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https://avatars.mds.yandex.net/i?id=a070b0906374a95cca6509ab6fcefefe83b4a9a7-6996969-images-thumbs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188640"/>
            <a:ext cx="1832203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179512" y="548680"/>
            <a:ext cx="7200800" cy="1872208"/>
          </a:xfrm>
        </p:spPr>
        <p:txBody>
          <a:bodyPr>
            <a:normAutofit/>
          </a:bodyPr>
          <a:lstStyle/>
          <a:p>
            <a:r>
              <a:rPr lang="ru-RU" sz="3600" b="1" dirty="0"/>
              <a:t>К</a:t>
            </a:r>
            <a:r>
              <a:rPr lang="ru-RU" sz="3600" b="1" dirty="0" smtClean="0"/>
              <a:t>аша </a:t>
            </a:r>
            <a:r>
              <a:rPr lang="ru-RU" sz="3600" b="1" dirty="0"/>
              <a:t>жидкая молочная овсяная (овсяная, с маслом)</a:t>
            </a:r>
            <a:r>
              <a:rPr lang="ru-RU" sz="3600" dirty="0"/>
              <a:t/>
            </a:r>
            <a:br>
              <a:rPr lang="ru-RU" sz="3600" dirty="0"/>
            </a:br>
            <a:r>
              <a:rPr lang="ru-RU" sz="3600" dirty="0" smtClean="0">
                <a:solidFill>
                  <a:srgbClr val="FF0000"/>
                </a:solidFill>
              </a:rPr>
              <a:t>Технология приготовления</a:t>
            </a:r>
            <a:endParaRPr lang="ru-RU" sz="3600" dirty="0">
              <a:solidFill>
                <a:srgbClr val="FF0000"/>
              </a:solidFill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669193"/>
            <a:ext cx="3096344" cy="320807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32260" y="2669193"/>
            <a:ext cx="4572000" cy="3603359"/>
          </a:xfrm>
          <a:prstGeom prst="rect">
            <a:avLst/>
          </a:prstGeom>
        </p:spPr>
        <p:txBody>
          <a:bodyPr>
            <a:spAutoFit/>
          </a:bodyPr>
          <a:lstStyle/>
          <a:p>
            <a:pPr marL="147320" marR="265430" algn="just" eaLnBrk="0" hangingPunct="0">
              <a:lnSpc>
                <a:spcPct val="115000"/>
              </a:lnSpc>
              <a:spcBef>
                <a:spcPts val="960"/>
              </a:spcBef>
              <a:spcAft>
                <a:spcPts val="0"/>
              </a:spcAft>
            </a:pPr>
            <a:r>
              <a:rPr lang="ru-RU" sz="2000" dirty="0" smtClean="0"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   Крупу перебирают, засыпают в кипящее молоко с водой и перемешивают. Затем засыпают сахар, соль, перемешивают несколько раз и варят до готовности. При отпуске поливают растопленным сливочным маслом.</a:t>
            </a:r>
          </a:p>
          <a:p>
            <a:pPr marL="147320" algn="just" eaLnBrk="0" hangingPunct="0">
              <a:lnSpc>
                <a:spcPct val="115000"/>
              </a:lnSpc>
              <a:spcAft>
                <a:spcPts val="0"/>
              </a:spcAft>
            </a:pPr>
            <a:r>
              <a:rPr lang="ru-RU" sz="2000" dirty="0" smtClean="0"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Каши можно готовить на одном молоке, с учетом суточного рациона питания детей.</a:t>
            </a:r>
            <a:endParaRPr lang="ru-RU" sz="2000" dirty="0">
              <a:effectLst/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7319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16632"/>
            <a:ext cx="8928992" cy="655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743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335" y="972111"/>
            <a:ext cx="6943440" cy="222885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</p:pic>
      <p:sp>
        <p:nvSpPr>
          <p:cNvPr id="2" name="Прямоугольник 1"/>
          <p:cNvSpPr/>
          <p:nvPr/>
        </p:nvSpPr>
        <p:spPr>
          <a:xfrm>
            <a:off x="1632629" y="301052"/>
            <a:ext cx="26282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       Рецептура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3356992"/>
            <a:ext cx="82809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Химический состав, витамины и микроэлементы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195"/>
          <a:stretch/>
        </p:blipFill>
        <p:spPr bwMode="auto">
          <a:xfrm>
            <a:off x="196419" y="4077071"/>
            <a:ext cx="8679153" cy="252027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65" t="-8082" r="12965" b="-8082"/>
          <a:stretch/>
        </p:blipFill>
        <p:spPr bwMode="auto">
          <a:xfrm>
            <a:off x="7351640" y="137445"/>
            <a:ext cx="1584000" cy="146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8826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465324" y="5661248"/>
            <a:ext cx="6048672" cy="64807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Крупу перебирают </a:t>
            </a: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2940" y="1982639"/>
            <a:ext cx="3744416" cy="357187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24" y="548680"/>
            <a:ext cx="3695315" cy="350718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116632"/>
            <a:ext cx="1584325" cy="146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0931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5220072" y="2276872"/>
            <a:ext cx="3288357" cy="3096344"/>
          </a:xfrm>
        </p:spPr>
        <p:txBody>
          <a:bodyPr>
            <a:noAutofit/>
          </a:bodyPr>
          <a:lstStyle/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Засыпают крупу в кипящее молоко с водой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13" t="9210"/>
          <a:stretch/>
        </p:blipFill>
        <p:spPr bwMode="auto">
          <a:xfrm>
            <a:off x="251520" y="1340768"/>
            <a:ext cx="4680520" cy="496855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260648"/>
            <a:ext cx="1584325" cy="146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4843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4903812" y="2420888"/>
            <a:ext cx="3960589" cy="3240361"/>
          </a:xfrm>
        </p:spPr>
        <p:txBody>
          <a:bodyPr>
            <a:noAutofit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Затем засыпают сахар, соль, перемешивают несколько раз и варят 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о готовности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36712"/>
            <a:ext cx="4608512" cy="54006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237133"/>
            <a:ext cx="1584325" cy="146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2075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949</TotalTime>
  <Words>698</Words>
  <Application>Microsoft Office PowerPoint</Application>
  <PresentationFormat>Экран (4:3)</PresentationFormat>
  <Paragraphs>96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7" baseType="lpstr">
      <vt:lpstr>Arial</vt:lpstr>
      <vt:lpstr>Calibri</vt:lpstr>
      <vt:lpstr>Candara</vt:lpstr>
      <vt:lpstr>Symbol</vt:lpstr>
      <vt:lpstr>Times New Roman</vt:lpstr>
      <vt:lpstr>Волна</vt:lpstr>
      <vt:lpstr>        МКОУ«Агвалинская гимназия имени Кади Абакарова»  </vt:lpstr>
      <vt:lpstr>       Полезное питание –     залог крепкого здоровья</vt:lpstr>
      <vt:lpstr>         Овсяная каша на завтрак-               заряд энергии на весь день.</vt:lpstr>
      <vt:lpstr>Каша жидкая молочная овсяная (овсяная, с маслом) Технология приготовления</vt:lpstr>
      <vt:lpstr>Презентация PowerPoint</vt:lpstr>
      <vt:lpstr>Презентация PowerPoint</vt:lpstr>
      <vt:lpstr>Крупу перебирают </vt:lpstr>
      <vt:lpstr>Засыпают крупу в кипящее молоко с водой</vt:lpstr>
      <vt:lpstr>Затем засыпают сахар, соль, перемешивают несколько раз и варят до готовности</vt:lpstr>
      <vt:lpstr>При отпуске поливают растопленным сливочным маслом</vt:lpstr>
      <vt:lpstr>Презентация PowerPoint</vt:lpstr>
      <vt:lpstr>Презентация PowerPoint</vt:lpstr>
      <vt:lpstr>Отзывы родителей МКОУ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Спасибо нашим поварам, что очень вкусно готовят  нам!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dns</dc:creator>
  <cp:lastModifiedBy>Шамиль Зак</cp:lastModifiedBy>
  <cp:revision>45</cp:revision>
  <dcterms:created xsi:type="dcterms:W3CDTF">2023-04-23T13:17:32Z</dcterms:created>
  <dcterms:modified xsi:type="dcterms:W3CDTF">2023-05-01T12:42:02Z</dcterms:modified>
</cp:coreProperties>
</file>